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59" r:id="rId8"/>
    <p:sldId id="261" r:id="rId9"/>
    <p:sldId id="260" r:id="rId10"/>
    <p:sldId id="263" r:id="rId11"/>
    <p:sldId id="266" r:id="rId12"/>
    <p:sldId id="267" r:id="rId13"/>
    <p:sldId id="25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5955832-CCFB-45E8-A340-FE53BCE568CF}"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383541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5955832-CCFB-45E8-A340-FE53BCE568CF}"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288459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5955832-CCFB-45E8-A340-FE53BCE568CF}"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11318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5955832-CCFB-45E8-A340-FE53BCE568CF}"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37405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5955832-CCFB-45E8-A340-FE53BCE568CF}"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288256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5955832-CCFB-45E8-A340-FE53BCE568CF}" type="datetimeFigureOut">
              <a:rPr lang="nl-NL" smtClean="0"/>
              <a:t>13-12-2022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50390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5955832-CCFB-45E8-A340-FE53BCE568CF}" type="datetimeFigureOut">
              <a:rPr lang="nl-NL" smtClean="0"/>
              <a:t>13-12-2022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164499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5955832-CCFB-45E8-A340-FE53BCE568CF}" type="datetimeFigureOut">
              <a:rPr lang="nl-NL" smtClean="0"/>
              <a:t>13-12-2022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12437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5955832-CCFB-45E8-A340-FE53BCE568CF}" type="datetimeFigureOut">
              <a:rPr lang="nl-NL" smtClean="0"/>
              <a:t>13-12-2022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265471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5955832-CCFB-45E8-A340-FE53BCE568CF}" type="datetimeFigureOut">
              <a:rPr lang="nl-NL" smtClean="0"/>
              <a:t>13-12-2022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368179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5955832-CCFB-45E8-A340-FE53BCE568CF}" type="datetimeFigureOut">
              <a:rPr lang="nl-NL" smtClean="0"/>
              <a:t>13-12-2022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E404EA-D3A8-4C46-990D-C508D51C2DE5}" type="slidenum">
              <a:rPr lang="nl-NL" smtClean="0"/>
              <a:t>‹nr.›</a:t>
            </a:fld>
            <a:endParaRPr lang="nl-NL"/>
          </a:p>
        </p:txBody>
      </p:sp>
    </p:spTree>
    <p:extLst>
      <p:ext uri="{BB962C8B-B14F-4D97-AF65-F5344CB8AC3E}">
        <p14:creationId xmlns:p14="http://schemas.microsoft.com/office/powerpoint/2010/main" val="349952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55832-CCFB-45E8-A340-FE53BCE568CF}" type="datetimeFigureOut">
              <a:rPr lang="nl-NL" smtClean="0"/>
              <a:t>13-12-2022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404EA-D3A8-4C46-990D-C508D51C2DE5}" type="slidenum">
              <a:rPr lang="nl-NL" smtClean="0"/>
              <a:t>‹nr.›</a:t>
            </a:fld>
            <a:endParaRPr lang="nl-NL"/>
          </a:p>
        </p:txBody>
      </p:sp>
    </p:spTree>
    <p:extLst>
      <p:ext uri="{BB962C8B-B14F-4D97-AF65-F5344CB8AC3E}">
        <p14:creationId xmlns:p14="http://schemas.microsoft.com/office/powerpoint/2010/main" val="3745081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hooltv.nl/video/muskusratten-bedreigen-onze-dijken-hoe-kwam-de-invasieve-exoot-in-nederland/#q=invasieve%20soorten" TargetMode="External"/><Relationship Id="rId2" Type="http://schemas.openxmlformats.org/officeDocument/2006/relationships/hyperlink" Target="https://www.schooltv.nl/video/de-japanse-duizendknoop-een-schadelijke-exoot/" TargetMode="External"/><Relationship Id="rId1" Type="http://schemas.openxmlformats.org/officeDocument/2006/relationships/slideLayout" Target="../slideLayouts/slideLayout2.xml"/><Relationship Id="rId6" Type="http://schemas.openxmlformats.org/officeDocument/2006/relationships/hyperlink" Target="https://www.youtube.com/watch?v=Q9KgdKbNkEU" TargetMode="External"/><Relationship Id="rId5" Type="http://schemas.openxmlformats.org/officeDocument/2006/relationships/hyperlink" Target="https://www.youtube.com/watch?v=TZPPH-esTLc" TargetMode="External"/><Relationship Id="rId4" Type="http://schemas.openxmlformats.org/officeDocument/2006/relationships/hyperlink" Target="https://www.youtube.com/watch?v=RWZBv_foam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0581" y="1527066"/>
            <a:ext cx="9407419" cy="925830"/>
          </a:xfrm>
        </p:spPr>
        <p:txBody>
          <a:bodyPr>
            <a:normAutofit fontScale="90000"/>
          </a:bodyPr>
          <a:lstStyle/>
          <a:p>
            <a:r>
              <a:rPr lang="nl-NL" dirty="0"/>
              <a:t>Invasieve soorten</a:t>
            </a:r>
            <a:br>
              <a:rPr lang="nl-NL" dirty="0"/>
            </a:br>
            <a:endParaRPr lang="nl-NL" dirty="0"/>
          </a:p>
        </p:txBody>
      </p:sp>
      <p:sp>
        <p:nvSpPr>
          <p:cNvPr id="3" name="Ondertitel 2"/>
          <p:cNvSpPr>
            <a:spLocks noGrp="1"/>
          </p:cNvSpPr>
          <p:nvPr>
            <p:ph type="subTitle" idx="1"/>
          </p:nvPr>
        </p:nvSpPr>
        <p:spPr/>
        <p:txBody>
          <a:bodyPr/>
          <a:lstStyle/>
          <a:p>
            <a:r>
              <a:rPr lang="nl-NL" dirty="0"/>
              <a:t>Invasieve soorten en hoe hiermee om te gaan!!</a:t>
            </a:r>
          </a:p>
        </p:txBody>
      </p:sp>
    </p:spTree>
    <p:extLst>
      <p:ext uri="{BB962C8B-B14F-4D97-AF65-F5344CB8AC3E}">
        <p14:creationId xmlns:p14="http://schemas.microsoft.com/office/powerpoint/2010/main" val="26120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presentatie</a:t>
            </a:r>
          </a:p>
        </p:txBody>
      </p:sp>
      <p:sp>
        <p:nvSpPr>
          <p:cNvPr id="3" name="Tijdelijke aanduiding voor inhoud 2"/>
          <p:cNvSpPr>
            <a:spLocks noGrp="1"/>
          </p:cNvSpPr>
          <p:nvPr>
            <p:ph idx="1"/>
          </p:nvPr>
        </p:nvSpPr>
        <p:spPr>
          <a:xfrm>
            <a:off x="838200" y="1825625"/>
            <a:ext cx="10515600" cy="4626690"/>
          </a:xfrm>
        </p:spPr>
        <p:txBody>
          <a:bodyPr>
            <a:normAutofit/>
          </a:bodyPr>
          <a:lstStyle/>
          <a:p>
            <a:r>
              <a:rPr lang="nl-NL" dirty="0"/>
              <a:t>Je gaat je inlezen in een zelf gekozen vogelsoort. Het gaat hier om een invasieve soort van Nederland of </a:t>
            </a:r>
            <a:r>
              <a:rPr lang="nl-NL"/>
              <a:t>van andere landen.</a:t>
            </a:r>
            <a:endParaRPr lang="nl-NL" dirty="0"/>
          </a:p>
          <a:p>
            <a:r>
              <a:rPr lang="nl-NL" dirty="0"/>
              <a:t>Geef in een presentatie van ca. 10 tot 15 min de volgende informatie:</a:t>
            </a:r>
          </a:p>
          <a:p>
            <a:pPr lvl="1"/>
            <a:r>
              <a:rPr lang="nl-NL" dirty="0"/>
              <a:t>Wat is de herkomst van de soort?</a:t>
            </a:r>
          </a:p>
          <a:p>
            <a:pPr lvl="1"/>
            <a:r>
              <a:rPr lang="nl-NL" dirty="0"/>
              <a:t>Wanneer en waar is de soort in het nieuwe gebeid gekomen?</a:t>
            </a:r>
          </a:p>
          <a:p>
            <a:pPr lvl="1"/>
            <a:r>
              <a:rPr lang="nl-NL" dirty="0"/>
              <a:t>Welke impact heeft de soort op de ecologie in het gebied?</a:t>
            </a:r>
          </a:p>
          <a:p>
            <a:pPr lvl="1"/>
            <a:r>
              <a:rPr lang="nl-NL" dirty="0"/>
              <a:t>Mag de soort als ingeburgerd worden beschouwd?</a:t>
            </a:r>
          </a:p>
          <a:p>
            <a:pPr lvl="1"/>
            <a:endParaRPr lang="nl-NL" dirty="0"/>
          </a:p>
          <a:p>
            <a:pPr lvl="1"/>
            <a:r>
              <a:rPr lang="nl-NL" dirty="0"/>
              <a:t>Kies een soort een laat deze goedkeuren! </a:t>
            </a:r>
          </a:p>
        </p:txBody>
      </p:sp>
    </p:spTree>
    <p:extLst>
      <p:ext uri="{BB962C8B-B14F-4D97-AF65-F5344CB8AC3E}">
        <p14:creationId xmlns:p14="http://schemas.microsoft.com/office/powerpoint/2010/main" val="365201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Situatie in Nederland</a:t>
            </a:r>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7636765" y="211137"/>
            <a:ext cx="4095750" cy="3228975"/>
          </a:xfrm>
          <a:prstGeom prst="rect">
            <a:avLst/>
          </a:prstGeom>
        </p:spPr>
      </p:pic>
      <p:pic>
        <p:nvPicPr>
          <p:cNvPr id="5" name="Afbeelding 4"/>
          <p:cNvPicPr>
            <a:picLocks noChangeAspect="1"/>
          </p:cNvPicPr>
          <p:nvPr/>
        </p:nvPicPr>
        <p:blipFill>
          <a:blip r:embed="rId3"/>
          <a:stretch>
            <a:fillRect/>
          </a:stretch>
        </p:blipFill>
        <p:spPr>
          <a:xfrm>
            <a:off x="4801410" y="1544415"/>
            <a:ext cx="2589179" cy="3182938"/>
          </a:xfrm>
          <a:prstGeom prst="rect">
            <a:avLst/>
          </a:prstGeom>
        </p:spPr>
      </p:pic>
      <p:pic>
        <p:nvPicPr>
          <p:cNvPr id="6" name="Afbeelding 5"/>
          <p:cNvPicPr>
            <a:picLocks noChangeAspect="1"/>
          </p:cNvPicPr>
          <p:nvPr/>
        </p:nvPicPr>
        <p:blipFill>
          <a:blip r:embed="rId4"/>
          <a:stretch>
            <a:fillRect/>
          </a:stretch>
        </p:blipFill>
        <p:spPr>
          <a:xfrm>
            <a:off x="483968" y="1544415"/>
            <a:ext cx="4194354" cy="2359324"/>
          </a:xfrm>
          <a:prstGeom prst="rect">
            <a:avLst/>
          </a:prstGeom>
        </p:spPr>
      </p:pic>
      <p:pic>
        <p:nvPicPr>
          <p:cNvPr id="7" name="Afbeelding 6"/>
          <p:cNvPicPr>
            <a:picLocks noChangeAspect="1"/>
          </p:cNvPicPr>
          <p:nvPr/>
        </p:nvPicPr>
        <p:blipFill>
          <a:blip r:embed="rId5"/>
          <a:stretch>
            <a:fillRect/>
          </a:stretch>
        </p:blipFill>
        <p:spPr>
          <a:xfrm>
            <a:off x="7636765" y="3543248"/>
            <a:ext cx="4073549" cy="3095898"/>
          </a:xfrm>
          <a:prstGeom prst="rect">
            <a:avLst/>
          </a:prstGeom>
        </p:spPr>
      </p:pic>
      <p:pic>
        <p:nvPicPr>
          <p:cNvPr id="2050" name="Picture 2" descr="Afbeeldingsresultaat voor grote berenklau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84" y="4064351"/>
            <a:ext cx="3941011" cy="257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6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074" name="Picture 2" descr="Afbeeldingsresultaat voor russische rattens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95" y="3523534"/>
            <a:ext cx="4042938" cy="30322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nijlg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95" y="332757"/>
            <a:ext cx="5678554" cy="30078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canadese gan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328080" y="363126"/>
            <a:ext cx="4362622" cy="29774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beeldingsresultaat voor halsbandparki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6571" y="3431508"/>
            <a:ext cx="3764130" cy="31242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fbeeldingsresultaat voor wolhandkra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7143" y="3732539"/>
            <a:ext cx="2896718" cy="183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Invasieve soort</a:t>
            </a:r>
            <a:br>
              <a:rPr lang="nl-NL" dirty="0"/>
            </a:br>
            <a:endParaRPr lang="nl-NL" dirty="0"/>
          </a:p>
        </p:txBody>
      </p:sp>
      <p:sp>
        <p:nvSpPr>
          <p:cNvPr id="3" name="Tijdelijke aanduiding voor inhoud 2"/>
          <p:cNvSpPr>
            <a:spLocks noGrp="1"/>
          </p:cNvSpPr>
          <p:nvPr>
            <p:ph idx="1"/>
          </p:nvPr>
        </p:nvSpPr>
        <p:spPr>
          <a:xfrm>
            <a:off x="838200" y="1210614"/>
            <a:ext cx="10515600" cy="4966349"/>
          </a:xfrm>
        </p:spPr>
        <p:txBody>
          <a:bodyPr>
            <a:normAutofit fontScale="92500" lnSpcReduction="10000"/>
          </a:bodyPr>
          <a:lstStyle/>
          <a:p>
            <a:r>
              <a:rPr lang="nl-NL" b="1" dirty="0"/>
              <a:t>Invasieve soort</a:t>
            </a:r>
            <a:r>
              <a:rPr lang="nl-NL" dirty="0"/>
              <a:t> is een biologische term waarmee een soort wordt aangeduid die zich buiten zijn natuurlijke verspreidingsgebied heeft gevestigd</a:t>
            </a:r>
          </a:p>
          <a:p>
            <a:r>
              <a:rPr lang="nl-NL" dirty="0"/>
              <a:t>Het zijn exoten, en het zijn dieren, planten en micro-organismen die door menselijk handelen in een nieuw gebied terechtkomen (zoals Nederland) en die door vestiging en verspreiding schade kunnen veroorzaken. Daarbij worden </a:t>
            </a:r>
            <a:r>
              <a:rPr lang="nl-NL" i="1" dirty="0"/>
              <a:t>exoten</a:t>
            </a:r>
            <a:r>
              <a:rPr lang="nl-NL" dirty="0"/>
              <a:t> ook wel </a:t>
            </a:r>
            <a:r>
              <a:rPr lang="nl-NL" i="1" dirty="0"/>
              <a:t>uitheemse soorten</a:t>
            </a:r>
            <a:r>
              <a:rPr lang="nl-NL" dirty="0"/>
              <a:t>genoemd. Invasieve soorten hebben zich weten te verspreiden door toedoen van menselijk handelen</a:t>
            </a:r>
          </a:p>
          <a:p>
            <a:r>
              <a:rPr lang="nl-NL" dirty="0"/>
              <a:t>Deze soorten kunnen schadelijk zijn voor het ecosysteem. Ze kunnen inheemse soorten wegconcurreren, opeten, infecteren of zich ermee vermengen en ecosystemen veranderen. Exoten vormen op deze manier wereldwijd een bedreiging voor de biodiversiteit. Daarnaast zijn er invasieve exoten die gezondheidsproblemen bij mensen of economische schade kunnen veroorzaken</a:t>
            </a:r>
          </a:p>
        </p:txBody>
      </p:sp>
    </p:spTree>
    <p:extLst>
      <p:ext uri="{BB962C8B-B14F-4D97-AF65-F5344CB8AC3E}">
        <p14:creationId xmlns:p14="http://schemas.microsoft.com/office/powerpoint/2010/main" val="16220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5137" y="403109"/>
            <a:ext cx="10515600" cy="5970901"/>
          </a:xfrm>
        </p:spPr>
        <p:txBody>
          <a:bodyPr>
            <a:normAutofit lnSpcReduction="10000"/>
          </a:bodyPr>
          <a:lstStyle/>
          <a:p>
            <a:r>
              <a:rPr lang="nl-NL" dirty="0"/>
              <a:t>Alle exoten in Nederland (2172 soorten)</a:t>
            </a:r>
          </a:p>
          <a:p>
            <a:r>
              <a:rPr lang="nl-NL" dirty="0"/>
              <a:t>Op de website van het Nederlands soortenregister wordt alleen gesproken over ‘exoten’, niet over invasieve exoten. Welke exoten als invasief worden aangemerkt, is niet duidelijk.</a:t>
            </a:r>
          </a:p>
          <a:p>
            <a:r>
              <a:rPr lang="nl-NL" dirty="0"/>
              <a:t>De exoten worden onderscheiden op basis van de tijd die ze in Nederland gevestigd zijn. Er zijn volgens het Nederlands soortenregister:</a:t>
            </a:r>
          </a:p>
          <a:p>
            <a:pPr marL="0" indent="0">
              <a:buNone/>
            </a:pPr>
            <a:r>
              <a:rPr lang="nl-NL" dirty="0"/>
              <a:t>- 233 soorten die langer dan 100 jaar gevestigd zijn</a:t>
            </a:r>
          </a:p>
          <a:p>
            <a:pPr marL="0" indent="0">
              <a:buNone/>
            </a:pPr>
            <a:r>
              <a:rPr lang="nl-NL" dirty="0"/>
              <a:t>- 649 soorten die tussen 10 en 100 jaar hier gevestigd zijn</a:t>
            </a:r>
          </a:p>
          <a:p>
            <a:pPr marL="0" indent="0">
              <a:buNone/>
            </a:pPr>
            <a:r>
              <a:rPr lang="nl-NL" dirty="0"/>
              <a:t>- 315 soorten die minder dan 10 jaar hier gevestigd zijn</a:t>
            </a:r>
          </a:p>
          <a:p>
            <a:pPr marL="0" indent="0">
              <a:buNone/>
            </a:pPr>
            <a:r>
              <a:rPr lang="nl-NL" dirty="0"/>
              <a:t>- 975 soorten die incidenteel worden geïmporteerd, maar die zich niet voort zouden planten (niet gevestigd)</a:t>
            </a:r>
          </a:p>
          <a:p>
            <a:r>
              <a:rPr lang="nl-NL" dirty="0"/>
              <a:t>Van de 36.214 soorten die in Nederland gevestigd zijn, worden er dus </a:t>
            </a:r>
            <a:r>
              <a:rPr lang="nl-NL" b="1" dirty="0"/>
              <a:t>1197</a:t>
            </a:r>
            <a:r>
              <a:rPr lang="nl-NL" dirty="0"/>
              <a:t> aangemerkt als gevestigde exoot.</a:t>
            </a:r>
          </a:p>
        </p:txBody>
      </p:sp>
    </p:spTree>
    <p:extLst>
      <p:ext uri="{BB962C8B-B14F-4D97-AF65-F5344CB8AC3E}">
        <p14:creationId xmlns:p14="http://schemas.microsoft.com/office/powerpoint/2010/main" val="78399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882" y="456566"/>
            <a:ext cx="10515600" cy="742458"/>
          </a:xfrm>
        </p:spPr>
        <p:txBody>
          <a:bodyPr>
            <a:normAutofit fontScale="90000"/>
          </a:bodyPr>
          <a:lstStyle/>
          <a:p>
            <a:r>
              <a:rPr lang="nl-NL" dirty="0"/>
              <a:t>Oorzaken</a:t>
            </a:r>
            <a:br>
              <a:rPr lang="nl-NL" dirty="0"/>
            </a:br>
            <a:endParaRPr lang="nl-NL" dirty="0"/>
          </a:p>
        </p:txBody>
      </p:sp>
      <p:sp>
        <p:nvSpPr>
          <p:cNvPr id="3" name="Tijdelijke aanduiding voor inhoud 2"/>
          <p:cNvSpPr>
            <a:spLocks noGrp="1"/>
          </p:cNvSpPr>
          <p:nvPr>
            <p:ph idx="1"/>
          </p:nvPr>
        </p:nvSpPr>
        <p:spPr>
          <a:xfrm>
            <a:off x="437882" y="955061"/>
            <a:ext cx="11037194" cy="5692462"/>
          </a:xfrm>
        </p:spPr>
        <p:txBody>
          <a:bodyPr>
            <a:normAutofit fontScale="92500" lnSpcReduction="10000"/>
          </a:bodyPr>
          <a:lstStyle/>
          <a:p>
            <a:r>
              <a:rPr lang="nl-NL" dirty="0"/>
              <a:t>Er zijn drie mogelijke oorzaken te noemen waardoor een exoot soms gaat "woekeren" en zich ontwikkelt tot een invasieve soort:</a:t>
            </a:r>
          </a:p>
          <a:p>
            <a:r>
              <a:rPr lang="nl-NL" dirty="0"/>
              <a:t>het ontbreken van predatoren, ziekten of parasieten die de aantallen van de nieuwe soort laag houden;</a:t>
            </a:r>
          </a:p>
          <a:p>
            <a:r>
              <a:rPr lang="nl-NL" dirty="0"/>
              <a:t>de aanwezigheid van een ziekte of parasiet in de exoot waarvoor de exoot immuun is maar de autochtone soort niet, zodat de exoot de autochtone soort vervangt;</a:t>
            </a:r>
          </a:p>
          <a:p>
            <a:r>
              <a:rPr lang="nl-NL" dirty="0"/>
              <a:t>de soort benut een niche die nog niet wordt gebruikt.</a:t>
            </a:r>
          </a:p>
          <a:p>
            <a:r>
              <a:rPr lang="nl-NL" dirty="0"/>
              <a:t>In het geval van planten leiden één of meerdere van deze oorzaken ertoe dat de exoot meer zaad vormt en/of sneller groeit dan de autochtoon. Hierdoor verdringt de exoot autochtone planten.</a:t>
            </a:r>
          </a:p>
          <a:p>
            <a:r>
              <a:rPr lang="nl-NL" dirty="0"/>
              <a:t>In het geval van dieren leiden één of meerdere van deze oorzaken ertoe dat de exoot in aantal toeneemt. Om deze biomassa te onderhouden wordt voedsel gegeten dat andere organismen niet kunnen eten. De exoot kan hen dan wegconcurreren.</a:t>
            </a:r>
          </a:p>
          <a:p>
            <a:endParaRPr lang="nl-NL" dirty="0"/>
          </a:p>
        </p:txBody>
      </p:sp>
    </p:spTree>
    <p:extLst>
      <p:ext uri="{BB962C8B-B14F-4D97-AF65-F5344CB8AC3E}">
        <p14:creationId xmlns:p14="http://schemas.microsoft.com/office/powerpoint/2010/main" val="2087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Mogelijke schade</a:t>
            </a:r>
            <a:br>
              <a:rPr lang="nl-NL" dirty="0"/>
            </a:br>
            <a:endParaRPr lang="nl-NL" dirty="0"/>
          </a:p>
        </p:txBody>
      </p:sp>
      <p:sp>
        <p:nvSpPr>
          <p:cNvPr id="3" name="Tijdelijke aanduiding voor inhoud 2"/>
          <p:cNvSpPr>
            <a:spLocks noGrp="1"/>
          </p:cNvSpPr>
          <p:nvPr>
            <p:ph idx="1"/>
          </p:nvPr>
        </p:nvSpPr>
        <p:spPr>
          <a:xfrm>
            <a:off x="838200" y="1287887"/>
            <a:ext cx="10515600" cy="4889076"/>
          </a:xfrm>
        </p:spPr>
        <p:txBody>
          <a:bodyPr>
            <a:normAutofit lnSpcReduction="10000"/>
          </a:bodyPr>
          <a:lstStyle/>
          <a:p>
            <a:r>
              <a:rPr lang="nl-NL" dirty="0"/>
              <a:t>De mogelijke effecten kunnen als volgt worden ingedeeld</a:t>
            </a:r>
          </a:p>
          <a:p>
            <a:r>
              <a:rPr lang="nl-NL" dirty="0"/>
              <a:t>Schade voor:</a:t>
            </a:r>
          </a:p>
          <a:p>
            <a:r>
              <a:rPr lang="nl-NL" dirty="0"/>
              <a:t>Natuur, milieu en biodiversiteit (voorbeeld: Amerikaanse vogelkers)</a:t>
            </a:r>
          </a:p>
          <a:p>
            <a:r>
              <a:rPr lang="nl-NL" dirty="0"/>
              <a:t>schade voor de land-, bos- en/of tuinbouw (voorbeeld: coloradokever)</a:t>
            </a:r>
          </a:p>
          <a:p>
            <a:r>
              <a:rPr lang="nl-NL" dirty="0"/>
              <a:t>schade voor de volksgezondheid (voorbeeld: </a:t>
            </a:r>
            <a:r>
              <a:rPr lang="nl-NL" dirty="0" err="1"/>
              <a:t>tijgermug</a:t>
            </a:r>
            <a:r>
              <a:rPr lang="nl-NL" dirty="0"/>
              <a:t>)</a:t>
            </a:r>
          </a:p>
          <a:p>
            <a:r>
              <a:rPr lang="nl-NL" dirty="0"/>
              <a:t>schade voor het waterbeheer (voorbeeld: muskusrat)</a:t>
            </a:r>
          </a:p>
          <a:p>
            <a:r>
              <a:rPr lang="nl-NL" dirty="0"/>
              <a:t>schade aan woningen en andere gebouwen (voorbeeld: Oost-Aziatische boktor)</a:t>
            </a:r>
          </a:p>
          <a:p>
            <a:r>
              <a:rPr lang="nl-NL" dirty="0"/>
              <a:t>schade voor het watermanagement ( voorbeeld waternavel)</a:t>
            </a:r>
          </a:p>
          <a:p>
            <a:r>
              <a:rPr lang="nl-NL" dirty="0"/>
              <a:t>schade voor de visserij (voorbeeld: rivierkreeft)</a:t>
            </a:r>
          </a:p>
          <a:p>
            <a:endParaRPr lang="nl-NL" dirty="0"/>
          </a:p>
        </p:txBody>
      </p:sp>
    </p:spTree>
    <p:extLst>
      <p:ext uri="{BB962C8B-B14F-4D97-AF65-F5344CB8AC3E}">
        <p14:creationId xmlns:p14="http://schemas.microsoft.com/office/powerpoint/2010/main" val="23353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1" y="1455680"/>
            <a:ext cx="5774755" cy="270456"/>
          </a:xfrm>
        </p:spPr>
        <p:txBody>
          <a:bodyPr>
            <a:normAutofit fontScale="90000"/>
          </a:bodyPr>
          <a:lstStyle/>
          <a:p>
            <a:r>
              <a:rPr lang="nl-NL" dirty="0"/>
              <a:t>Voorbeeld: Guamijsvogel</a:t>
            </a:r>
            <a:br>
              <a:rPr lang="nl-NL" dirty="0"/>
            </a:br>
            <a:endParaRPr lang="nl-NL" dirty="0"/>
          </a:p>
        </p:txBody>
      </p:sp>
      <p:sp>
        <p:nvSpPr>
          <p:cNvPr id="3" name="Tijdelijke aanduiding voor inhoud 2"/>
          <p:cNvSpPr>
            <a:spLocks noGrp="1"/>
          </p:cNvSpPr>
          <p:nvPr>
            <p:ph idx="1"/>
          </p:nvPr>
        </p:nvSpPr>
        <p:spPr>
          <a:xfrm>
            <a:off x="4893972" y="785611"/>
            <a:ext cx="6459828" cy="5391351"/>
          </a:xfrm>
        </p:spPr>
        <p:txBody>
          <a:bodyPr>
            <a:normAutofit lnSpcReduction="10000"/>
          </a:bodyPr>
          <a:lstStyle/>
          <a:p>
            <a:r>
              <a:rPr lang="nl-NL" dirty="0"/>
              <a:t>Tot 1986 kwam deze ijsvogel in het wild voor op het eiland Guam. De vogel stierf in het wild uit door de introductie van de bruine nachtboomslang (</a:t>
            </a:r>
            <a:r>
              <a:rPr lang="nl-NL" i="1" dirty="0" err="1"/>
              <a:t>Boiga</a:t>
            </a:r>
            <a:r>
              <a:rPr lang="nl-NL" i="1" dirty="0"/>
              <a:t> </a:t>
            </a:r>
            <a:r>
              <a:rPr lang="nl-NL" i="1" dirty="0" err="1"/>
              <a:t>irregularis</a:t>
            </a:r>
            <a:r>
              <a:rPr lang="nl-NL" dirty="0"/>
              <a:t>) die de eieren en nestjongen op vrat.</a:t>
            </a:r>
          </a:p>
          <a:p>
            <a:r>
              <a:rPr lang="nl-NL" dirty="0"/>
              <a:t>De 29 toen nog levende volwassen exemplaren werden gevangen en verder gehouden in grote kooien waar ze zich ongestoord vermenigvuldigden. In 2013 waren er in totaal 124 exemplaren die op verschillende locaties (waaronder de Bronx zoo New York) werden gehouden. De vogel heeft daarom de status "in het wild uitgestorven“.</a:t>
            </a:r>
          </a:p>
        </p:txBody>
      </p:sp>
      <p:pic>
        <p:nvPicPr>
          <p:cNvPr id="6146" name="Picture 2" descr="Mannetje guamijsvogel uit de Bronx Z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47" y="2192372"/>
            <a:ext cx="4184605" cy="418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0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a:t>
            </a:r>
          </a:p>
        </p:txBody>
      </p:sp>
      <p:sp>
        <p:nvSpPr>
          <p:cNvPr id="3" name="Tijdelijke aanduiding voor inhoud 2"/>
          <p:cNvSpPr>
            <a:spLocks noGrp="1"/>
          </p:cNvSpPr>
          <p:nvPr>
            <p:ph idx="1"/>
          </p:nvPr>
        </p:nvSpPr>
        <p:spPr/>
        <p:txBody>
          <a:bodyPr>
            <a:normAutofit lnSpcReduction="10000"/>
          </a:bodyPr>
          <a:lstStyle/>
          <a:p>
            <a:r>
              <a:rPr lang="nl-NL" u="sng" dirty="0">
                <a:hlinkClick r:id="rId2"/>
              </a:rPr>
              <a:t>Japanse duizendknoop</a:t>
            </a:r>
          </a:p>
          <a:p>
            <a:endParaRPr lang="nl" dirty="0"/>
          </a:p>
          <a:p>
            <a:r>
              <a:rPr lang="nl-NL" u="sng" dirty="0">
                <a:hlinkClick r:id="rId3"/>
              </a:rPr>
              <a:t>Muskusratten</a:t>
            </a:r>
          </a:p>
          <a:p>
            <a:endParaRPr lang="nl" dirty="0"/>
          </a:p>
          <a:p>
            <a:r>
              <a:rPr lang="nl" dirty="0">
                <a:hlinkClick r:id="rId4"/>
              </a:rPr>
              <a:t>Zwarte Zwanen </a:t>
            </a:r>
            <a:endParaRPr lang="nl" dirty="0"/>
          </a:p>
          <a:p>
            <a:endParaRPr lang="nl" dirty="0"/>
          </a:p>
          <a:p>
            <a:r>
              <a:rPr lang="nl-NL" u="sng" dirty="0">
                <a:hlinkClick r:id="rId5"/>
              </a:rPr>
              <a:t>Invasie van exotische soorten </a:t>
            </a:r>
          </a:p>
          <a:p>
            <a:endParaRPr lang="nl" dirty="0"/>
          </a:p>
          <a:p>
            <a:r>
              <a:rPr lang="nl-NL" u="sng" dirty="0">
                <a:hlinkClick r:id="rId6"/>
              </a:rPr>
              <a:t>Zwerm halsband parkieten</a:t>
            </a:r>
            <a:endParaRPr lang="nl-NL" dirty="0"/>
          </a:p>
        </p:txBody>
      </p:sp>
    </p:spTree>
    <p:extLst>
      <p:ext uri="{BB962C8B-B14F-4D97-AF65-F5344CB8AC3E}">
        <p14:creationId xmlns:p14="http://schemas.microsoft.com/office/powerpoint/2010/main" val="29035910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ACCB26288604492BD47E9EDB15CF8" ma:contentTypeVersion="" ma:contentTypeDescription="Een nieuw document maken." ma:contentTypeScope="" ma:versionID="57966e7ee623647a56f5b47973ba8dc4">
  <xsd:schema xmlns:xsd="http://www.w3.org/2001/XMLSchema" xmlns:xs="http://www.w3.org/2001/XMLSchema" xmlns:p="http://schemas.microsoft.com/office/2006/metadata/properties" targetNamespace="http://schemas.microsoft.com/office/2006/metadata/properties" ma:root="true" ma:fieldsID="ded2a6fdfcb71de048e140027f1bc3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F337F-167E-41C0-8AA1-56C0A9B25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DC3C398-9976-4D12-B051-64AF0C9F2AD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6BA88AD-E22D-4D6C-9A77-B74F1004CA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TotalTime>
  <Words>725</Words>
  <Application>Microsoft Office PowerPoint</Application>
  <PresentationFormat>Breedbeeld</PresentationFormat>
  <Paragraphs>54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Invasieve soorten </vt:lpstr>
      <vt:lpstr>Situatie in Nederland</vt:lpstr>
      <vt:lpstr>PowerPoint-presentatie</vt:lpstr>
      <vt:lpstr>Invasieve soort </vt:lpstr>
      <vt:lpstr>PowerPoint-presentatie</vt:lpstr>
      <vt:lpstr>Oorzaken </vt:lpstr>
      <vt:lpstr>Mogelijke schade </vt:lpstr>
      <vt:lpstr>Voorbeeld: Guamijsvogel </vt:lpstr>
      <vt:lpstr>Film</vt:lpstr>
      <vt:lpstr>Opdracht 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Eddy Even</dc:creator>
  <cp:lastModifiedBy>Cristel Dorenbusch</cp:lastModifiedBy>
  <cp:revision>17</cp:revision>
  <dcterms:created xsi:type="dcterms:W3CDTF">2016-11-07T20:54:32Z</dcterms:created>
  <dcterms:modified xsi:type="dcterms:W3CDTF">2022-12-13T10:30:41Z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0x010100087ACCB26288604492BD47E9EDB15CF8</vt:lpwstr>
  </property>
</Properties>
</file>